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80" r:id="rId3"/>
    <p:sldId id="281" r:id="rId4"/>
    <p:sldId id="282" r:id="rId5"/>
    <p:sldId id="283" r:id="rId6"/>
    <p:sldId id="277" r:id="rId7"/>
    <p:sldId id="284" r:id="rId8"/>
    <p:sldId id="285" r:id="rId9"/>
    <p:sldId id="286" r:id="rId10"/>
    <p:sldId id="287" r:id="rId11"/>
    <p:sldId id="278" r:id="rId12"/>
    <p:sldId id="288" r:id="rId13"/>
    <p:sldId id="268" r:id="rId14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  <p15:guide id="3" pos="5400">
          <p15:clr>
            <a:srgbClr val="A4A3A4"/>
          </p15:clr>
        </p15:guide>
        <p15:guide id="4" pos="3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7"/>
    <p:restoredTop sz="94674"/>
  </p:normalViewPr>
  <p:slideViewPr>
    <p:cSldViewPr snapToGrid="0" snapToObjects="1">
      <p:cViewPr varScale="1">
        <p:scale>
          <a:sx n="173" d="100"/>
          <a:sy n="173" d="100"/>
        </p:scale>
        <p:origin x="208" y="208"/>
      </p:cViewPr>
      <p:guideLst>
        <p:guide orient="horz"/>
        <p:guide/>
        <p:guide pos="5400"/>
        <p:guide pos="3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EB2E6-5F36-2B43-A70F-F2C82FC184E4}" type="datetimeFigureOut">
              <a:rPr lang="de-DE" smtClean="0"/>
              <a:t>21.10.20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75D8F-0D4B-C042-99E5-A2858FC8F9F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346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op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80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and Bullets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BBD933C-4AA9-EA42-A30E-06F2951B07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92551"/>
            <a:ext cx="9144000" cy="857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0E36EFF-ADDA-654F-B759-A1EE69432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6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CACA528-3A85-EF49-8F81-EFB56D8E69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92551"/>
            <a:ext cx="9144000" cy="85725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8BB49DB-D03E-D940-996F-EA05C24442EA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C194926-420A-6D48-977A-9EDF87241A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9AE407-E17D-DE44-AF19-C0490E5599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660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86C036-DD04-2F46-B515-5E77DDA1CD6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D23A6B2-FAA5-2F44-8EC5-CFEBDC16400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D0C49D-D039-8840-98A6-B2B367A7F4C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0D09465-6A26-4E43-A948-3E06C9EA26CF}"/>
              </a:ext>
            </a:extLst>
          </p:cNvPr>
          <p:cNvSpPr/>
          <p:nvPr/>
        </p:nvSpPr>
        <p:spPr>
          <a:xfrm>
            <a:off x="6570133" y="387011"/>
            <a:ext cx="1995122" cy="512956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sz="700" i="0" kern="120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rPr>
              <a:t>Endpoint threats detected and blocked globally in 2018 by Trend Micro. </a:t>
            </a:r>
            <a:r>
              <a:rPr lang="en-CA" sz="700" b="1" i="0" kern="120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rPr>
              <a:t>Created with real data by artist </a:t>
            </a:r>
            <a:r>
              <a:rPr lang="en-CA" sz="700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Stefanie </a:t>
            </a:r>
            <a:r>
              <a:rPr lang="en-CA" sz="700" b="1" i="0" kern="1200" dirty="0" err="1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Posavec</a:t>
            </a:r>
            <a:r>
              <a:rPr lang="en-CA" sz="700" b="1" i="0" kern="120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CA" sz="700" b="1" i="0" dirty="0">
                <a:effectLst/>
              </a:rPr>
              <a:t> </a:t>
            </a:r>
            <a:endParaRPr lang="en-US" sz="700" b="1" i="0" dirty="0">
              <a:solidFill>
                <a:srgbClr val="CC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5802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07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op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B616E752-BDE2-F24D-B879-1033A5B07D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1814826-9F11-1745-9023-A87B5D71D51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61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4D8D44-3A5E-5948-9510-DB4F2627D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F1D769-D350-D34E-B689-D678CD9A3908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ABC2A4A-5495-374A-B6B2-EC4642897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DFCCAD-9DDE-4B4D-8EE9-C83FB084C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37FD53E-98B8-614C-8112-2596688EA2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642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Only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D82407-6067-BD41-BF0B-B97000369B8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67CC846-185E-DD40-97EC-6ADD45FFE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477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and Bullets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2566858-9B1D-2848-A31D-827F0ED59A4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0E36EFF-ADDA-654F-B759-A1EE69432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901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960E120-A24F-5B40-AACB-118B8C52C3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9DD7DA-FF24-6441-8980-6DFBD67D66AC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E1D0F09-30C1-8349-A6C3-DF586CAC5C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238C3E-8DBB-C146-A20E-E825C2241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786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953C-616A-394A-B5B4-51B3F627918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CC4559-126B-A742-9580-602436417B0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9E51689-D314-AD42-858D-B4C36B76E3BA}"/>
              </a:ext>
            </a:extLst>
          </p:cNvPr>
          <p:cNvSpPr/>
          <p:nvPr/>
        </p:nvSpPr>
        <p:spPr>
          <a:xfrm>
            <a:off x="6629400" y="4167333"/>
            <a:ext cx="1874520" cy="512956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sz="700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Threats detected and blocked globally by </a:t>
            </a:r>
            <a:br>
              <a:rPr lang="en-CA" sz="700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700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Trend Micro in 2018. 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Created with real data </a:t>
            </a:r>
            <a:b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by artist </a:t>
            </a:r>
            <a:r>
              <a:rPr lang="en-CA" sz="700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Daniel Beauchamp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700" b="1" i="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F63972-3065-AA4B-B1AF-E7C83173BD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op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B616E752-BDE2-F24D-B879-1033A5B07D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1814826-9F11-1745-9023-A87B5D71D51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1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1379BE21-9EA4-E646-A5B5-BE957AFDD6B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F288AA2-11C6-464D-AD98-4D512699067E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4588767-4A64-4441-A0FA-674F8473D7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35B1ED-20A2-6144-8F6D-CE97EB647C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EF2077A-3B4C-B040-8D17-88E5FB246BA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37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4D8D44-3A5E-5948-9510-DB4F2627D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F1D769-D350-D34E-B689-D678CD9A3908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ABC2A4A-5495-374A-B6B2-EC4642897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DFCCAD-9DDE-4B4D-8EE9-C83FB084C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37FD53E-98B8-614C-8112-2596688EA2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10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Only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D82407-6067-BD41-BF0B-B97000369B8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67CC846-185E-DD40-97EC-6ADD45FFE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3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and Bullets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FCFA286-6F9F-054D-B115-783F63E135B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0E36EFF-ADDA-654F-B759-A1EE69432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1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F68B7D1-ECC5-0140-9ACC-52A59A2CB75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9DD7DA-FF24-6441-8980-6DFBD67D66AC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E1D0F09-30C1-8349-A6C3-DF586CAC5C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238C3E-8DBB-C146-A20E-E825C2241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8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953C-616A-394A-B5B4-51B3F627918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CC4559-126B-A742-9580-602436417B0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9E51689-D314-AD42-858D-B4C36B76E3BA}"/>
              </a:ext>
            </a:extLst>
          </p:cNvPr>
          <p:cNvSpPr/>
          <p:nvPr/>
        </p:nvSpPr>
        <p:spPr>
          <a:xfrm>
            <a:off x="457200" y="4167333"/>
            <a:ext cx="2353733" cy="512956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sz="700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Automated hybrid cloud workload protection via calls to Trend Micro APIs. 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Created with real data by Trend Micro threat researcher and artist </a:t>
            </a:r>
            <a:r>
              <a:rPr lang="en-CA" sz="700" b="1" i="0" kern="1200" dirty="0" err="1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Jindrich</a:t>
            </a:r>
            <a:r>
              <a:rPr lang="en-CA" sz="700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700" b="1" i="0" kern="1200" dirty="0" err="1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Karasek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700" b="1" i="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F63972-3065-AA4B-B1AF-E7C83173BD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55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Only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266E91-7610-2E41-9CD5-D9A6B56D547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DAC86A0-AFF4-9B49-9A22-6EAA42C68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4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and Bullets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9EC4285-5615-B74F-AF4E-A515727FDEE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0E36EFF-ADDA-654F-B759-A1EE69432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2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346217-28FA-B445-B08C-5E5DFDDA48A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5B71255-1969-384D-84B3-AC99ADFB702C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13780EC-72D4-ED41-B1AF-8BD720AAF2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EE4DEF-BE36-C642-944E-888CAD070F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23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5EC18C-095F-C74D-AB17-E25A0B4480A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10B39EE-6AE4-804A-A6BD-6281E28D2BD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FE24795-2299-6D42-ACED-90A4A2283688}"/>
              </a:ext>
            </a:extLst>
          </p:cNvPr>
          <p:cNvSpPr/>
          <p:nvPr/>
        </p:nvSpPr>
        <p:spPr>
          <a:xfrm>
            <a:off x="448424" y="4177244"/>
            <a:ext cx="1868430" cy="512956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sz="70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Unknown threats detected and stopped over time by Trend Micro. 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Created with real data </a:t>
            </a:r>
            <a:b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by artist </a:t>
            </a:r>
            <a:r>
              <a:rPr lang="en-CA" sz="700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Brendan Dawes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sz="700" b="1" i="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ABCCED-3510-1947-8410-11A0DE15601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08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op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A4AFC2CF-5CDE-6042-A6BC-C70269AC70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0FF7F60-504E-984A-834C-1558EDE9146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86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634A750-8617-C043-8509-80418E6CC8F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F1D769-D350-D34E-B689-D678CD9A3908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ABC2A4A-5495-374A-B6B2-EC4642897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DFCCAD-9DDE-4B4D-8EE9-C83FB084C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7ED5BDA-5FB4-E14A-87ED-6167A7AFAF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5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Only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4CD9B8-5AFB-2B4D-BA95-DF19C8A373E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92551"/>
            <a:ext cx="9144000" cy="85725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‹#›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9302AA-1B41-004D-93AD-4F7A5464B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484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73088" y="206375"/>
            <a:ext cx="80041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73088" y="898525"/>
            <a:ext cx="8004175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46" r:id="rId2"/>
    <p:sldLayoutId id="2147483835" r:id="rId3"/>
    <p:sldLayoutId id="2147483836" r:id="rId4"/>
    <p:sldLayoutId id="2147483853" r:id="rId5"/>
    <p:sldLayoutId id="2147483854" r:id="rId6"/>
    <p:sldLayoutId id="2147483841" r:id="rId7"/>
    <p:sldLayoutId id="2147483829" r:id="rId8"/>
    <p:sldLayoutId id="2147483848" r:id="rId9"/>
    <p:sldLayoutId id="2147483849" r:id="rId10"/>
    <p:sldLayoutId id="2147483837" r:id="rId11"/>
    <p:sldLayoutId id="2147483839" r:id="rId12"/>
    <p:sldLayoutId id="2147483840" r:id="rId13"/>
    <p:sldLayoutId id="2147483847" r:id="rId14"/>
    <p:sldLayoutId id="2147483850" r:id="rId15"/>
    <p:sldLayoutId id="2147483851" r:id="rId16"/>
    <p:sldLayoutId id="2147483852" r:id="rId17"/>
    <p:sldLayoutId id="2147483855" r:id="rId18"/>
    <p:sldLayoutId id="2147483856" r:id="rId19"/>
    <p:sldLayoutId id="2147483857" r:id="rId20"/>
    <p:sldLayoutId id="2147483858" r:id="rId21"/>
    <p:sldLayoutId id="2147483859" r:id="rId22"/>
    <p:sldLayoutId id="2147483860" r:id="rId23"/>
    <p:sldLayoutId id="2147483861" r:id="rId2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600" kern="1200">
          <a:solidFill>
            <a:schemeClr val="tx2"/>
          </a:solidFill>
          <a:latin typeface="Calibri"/>
          <a:ea typeface="ＭＳ Ｐゴシック" charset="-128"/>
          <a:cs typeface="Calibri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32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28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24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»"/>
        <a:defRPr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BA8C4E-65D1-374F-A4B9-38069D941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116000"/>
            <a:ext cx="4442059" cy="2923044"/>
          </a:xfrm>
        </p:spPr>
        <p:txBody>
          <a:bodyPr/>
          <a:lstStyle/>
          <a:p>
            <a:r>
              <a:rPr lang="de-DE" dirty="0" err="1"/>
              <a:t>Pipelining</a:t>
            </a:r>
            <a:r>
              <a:rPr lang="de-DE" dirty="0"/>
              <a:t> </a:t>
            </a:r>
            <a:r>
              <a:rPr lang="de-DE" dirty="0" err="1"/>
              <a:t>w</a:t>
            </a:r>
            <a:r>
              <a:rPr lang="de-DE" dirty="0"/>
              <a:t>/ </a:t>
            </a:r>
            <a:r>
              <a:rPr lang="de-DE" dirty="0" err="1"/>
              <a:t>Azure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323623-ADF7-574A-9FE7-B4CEF6628F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Markus Winkler</a:t>
            </a:r>
          </a:p>
          <a:p>
            <a:r>
              <a:rPr lang="de-DE" dirty="0"/>
              <a:t>Cloud &amp; </a:t>
            </a:r>
            <a:r>
              <a:rPr lang="de-DE" dirty="0" err="1"/>
              <a:t>DevOps</a:t>
            </a:r>
            <a:r>
              <a:rPr lang="de-DE" dirty="0"/>
              <a:t> </a:t>
            </a:r>
            <a:r>
              <a:rPr lang="de-DE" dirty="0" err="1"/>
              <a:t>Architect</a:t>
            </a:r>
            <a:r>
              <a:rPr lang="de-DE"/>
              <a:t>, 10/21/2020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347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CF1726-F3E2-EF45-92E0-841E67E2A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Smart Check in </a:t>
            </a:r>
            <a:r>
              <a:rPr lang="de-DE" dirty="0" err="1"/>
              <a:t>azure-pipelines.yml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FF4FCB-23CB-3B43-95B2-E789082916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stage</a:t>
            </a:r>
            <a:r>
              <a:rPr lang="de-DE" dirty="0"/>
              <a:t> </a:t>
            </a:r>
            <a:r>
              <a:rPr lang="de-DE" dirty="0" err="1"/>
              <a:t>Build</a:t>
            </a:r>
            <a:endParaRPr lang="de-DE" dirty="0"/>
          </a:p>
          <a:p>
            <a:r>
              <a:rPr lang="de-DE" dirty="0" err="1"/>
              <a:t>split</a:t>
            </a:r>
            <a:r>
              <a:rPr lang="de-DE" dirty="0"/>
              <a:t> </a:t>
            </a:r>
            <a:r>
              <a:rPr lang="de-DE" dirty="0" err="1"/>
              <a:t>task</a:t>
            </a:r>
            <a:r>
              <a:rPr lang="de-DE" dirty="0"/>
              <a:t> </a:t>
            </a:r>
            <a:r>
              <a:rPr lang="de-DE" dirty="0" err="1"/>
              <a:t>buildAndPush</a:t>
            </a:r>
            <a:endParaRPr lang="de-DE" dirty="0"/>
          </a:p>
          <a:p>
            <a:pPr lvl="1"/>
            <a:r>
              <a:rPr lang="de-DE" dirty="0" err="1"/>
              <a:t>build</a:t>
            </a:r>
            <a:endParaRPr lang="de-DE" dirty="0"/>
          </a:p>
          <a:p>
            <a:pPr lvl="1"/>
            <a:r>
              <a:rPr lang="de-DE" dirty="0" err="1"/>
              <a:t>scan</a:t>
            </a:r>
            <a:endParaRPr lang="de-DE" dirty="0"/>
          </a:p>
          <a:p>
            <a:pPr lvl="1"/>
            <a:r>
              <a:rPr lang="de-DE" dirty="0"/>
              <a:t>push</a:t>
            </a:r>
          </a:p>
        </p:txBody>
      </p:sp>
      <p:sp>
        <p:nvSpPr>
          <p:cNvPr id="4" name="Inhaltsplatzhalter 1">
            <a:extLst>
              <a:ext uri="{FF2B5EF4-FFF2-40B4-BE49-F238E27FC236}">
                <a16:creationId xmlns:a16="http://schemas.microsoft.com/office/drawing/2014/main" id="{409927E1-A4BE-9541-A224-0996171D6A62}"/>
              </a:ext>
            </a:extLst>
          </p:cNvPr>
          <p:cNvSpPr txBox="1">
            <a:spLocks/>
          </p:cNvSpPr>
          <p:nvPr/>
        </p:nvSpPr>
        <p:spPr bwMode="auto">
          <a:xfrm>
            <a:off x="5141495" y="1006046"/>
            <a:ext cx="3435768" cy="3667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1pPr>
            <a:lvl2pPr marL="742950" indent="-28575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»"/>
              <a:defRPr kern="1200">
                <a:solidFill>
                  <a:schemeClr val="tx1"/>
                </a:solidFill>
                <a:latin typeface="Calibri"/>
                <a:ea typeface="ＭＳ Ｐゴシック" charset="-128"/>
                <a:cs typeface="Calibri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charset="0"/>
              <a:buNone/>
            </a:pP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stages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stage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jobs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job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pool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vmImage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$(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vmImageName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steps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Docker@2</a:t>
            </a: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an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command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charset="0"/>
              <a:buNone/>
            </a:pP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script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|</a:t>
            </a: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SmartCheckScanAction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 typeface="Arial" charset="0"/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...</a:t>
            </a:r>
          </a:p>
          <a:p>
            <a:pPr marL="0" indent="0">
              <a:buFont typeface="Arial" charset="0"/>
              <a:buNone/>
            </a:pP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Docker@2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Push an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command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push</a:t>
            </a:r>
          </a:p>
        </p:txBody>
      </p:sp>
    </p:spTree>
    <p:extLst>
      <p:ext uri="{BB962C8B-B14F-4D97-AF65-F5344CB8AC3E}">
        <p14:creationId xmlns:p14="http://schemas.microsoft.com/office/powerpoint/2010/main" val="336811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29736F-69EB-9C40-B7BD-213B77376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Azure</a:t>
            </a:r>
            <a:r>
              <a:rPr lang="de-DE" dirty="0"/>
              <a:t> Container Registry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5422D3-3DAD-3F48-8BCB-74DAB7288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ACR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fully-managed</a:t>
            </a:r>
            <a:r>
              <a:rPr lang="de-DE" dirty="0"/>
              <a:t> </a:t>
            </a:r>
            <a:r>
              <a:rPr lang="de-DE" dirty="0" err="1"/>
              <a:t>container</a:t>
            </a:r>
            <a:r>
              <a:rPr lang="de-DE" dirty="0"/>
              <a:t> </a:t>
            </a:r>
            <a:r>
              <a:rPr lang="de-DE" dirty="0" err="1"/>
              <a:t>registry</a:t>
            </a:r>
            <a:endParaRPr lang="de-DE" dirty="0"/>
          </a:p>
          <a:p>
            <a:r>
              <a:rPr lang="de-DE" dirty="0"/>
              <a:t>Supports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scanning</a:t>
            </a:r>
            <a:r>
              <a:rPr lang="de-DE" dirty="0"/>
              <a:t> on push, </a:t>
            </a:r>
            <a:r>
              <a:rPr lang="de-DE" dirty="0" err="1"/>
              <a:t>recently</a:t>
            </a:r>
            <a:r>
              <a:rPr lang="de-DE" dirty="0"/>
              <a:t> </a:t>
            </a:r>
            <a:r>
              <a:rPr lang="de-DE" dirty="0" err="1"/>
              <a:t>pulled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on </a:t>
            </a:r>
            <a:r>
              <a:rPr lang="de-DE" dirty="0" err="1"/>
              <a:t>import</a:t>
            </a:r>
            <a:endParaRPr lang="de-DE" dirty="0"/>
          </a:p>
          <a:p>
            <a:pPr lvl="1"/>
            <a:r>
              <a:rPr lang="de-DE" dirty="0"/>
              <a:t>Aka </a:t>
            </a:r>
            <a:r>
              <a:rPr lang="de-DE" dirty="0" err="1"/>
              <a:t>Azure</a:t>
            </a:r>
            <a:r>
              <a:rPr lang="de-DE" dirty="0"/>
              <a:t> Defender </a:t>
            </a:r>
            <a:r>
              <a:rPr lang="de-DE" dirty="0" err="1"/>
              <a:t>for</a:t>
            </a:r>
            <a:r>
              <a:rPr lang="de-DE" dirty="0"/>
              <a:t> Container </a:t>
            </a:r>
            <a:r>
              <a:rPr lang="de-DE" dirty="0" err="1"/>
              <a:t>Registries</a:t>
            </a:r>
            <a:endParaRPr lang="de-DE" dirty="0"/>
          </a:p>
          <a:p>
            <a:pPr lvl="1"/>
            <a:r>
              <a:rPr lang="de-DE" dirty="0" err="1"/>
              <a:t>Powered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u="sng" dirty="0" err="1"/>
              <a:t>Qualys</a:t>
            </a:r>
            <a:endParaRPr lang="de-DE" u="sng" dirty="0"/>
          </a:p>
        </p:txBody>
      </p:sp>
    </p:spTree>
    <p:extLst>
      <p:ext uri="{BB962C8B-B14F-4D97-AF65-F5344CB8AC3E}">
        <p14:creationId xmlns:p14="http://schemas.microsoft.com/office/powerpoint/2010/main" val="3147956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C4D3F4-3480-684D-997A-698867D3D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Azure</a:t>
            </a:r>
            <a:r>
              <a:rPr lang="de-DE" dirty="0"/>
              <a:t> Container Registry</a:t>
            </a:r>
          </a:p>
        </p:txBody>
      </p:sp>
      <p:pic>
        <p:nvPicPr>
          <p:cNvPr id="1026" name="Picture 2" descr="Azure Security Center and Azure Container Registry (ACR) high-level overview">
            <a:extLst>
              <a:ext uri="{FF2B5EF4-FFF2-40B4-BE49-F238E27FC236}">
                <a16:creationId xmlns:a16="http://schemas.microsoft.com/office/drawing/2014/main" id="{56DCC176-779D-BA48-816B-DBD1969720E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0015" y="1006475"/>
            <a:ext cx="5250321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665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0215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2E46458-5011-9245-BB14-3639B33A1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Azure DevOps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4C77043-BBF1-D144-8655-1D2DF5AE4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Azure DevOps provides developer services to support teams to plan work, collaborate on code development, and build and deploy applications.</a:t>
            </a:r>
          </a:p>
          <a:p>
            <a:r>
              <a:rPr lang="en-GB" dirty="0"/>
              <a:t>Combines Repos, Pipelines, Project planning boards, Artifact store under one hood</a:t>
            </a:r>
          </a:p>
        </p:txBody>
      </p:sp>
    </p:spTree>
    <p:extLst>
      <p:ext uri="{BB962C8B-B14F-4D97-AF65-F5344CB8AC3E}">
        <p14:creationId xmlns:p14="http://schemas.microsoft.com/office/powerpoint/2010/main" val="1319128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7A62F6-36E1-3F4A-ACC2-314320CB2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Azure</a:t>
            </a:r>
            <a:r>
              <a:rPr lang="de-DE" dirty="0"/>
              <a:t> </a:t>
            </a:r>
            <a:r>
              <a:rPr lang="de-DE" dirty="0" err="1"/>
              <a:t>DevOps</a:t>
            </a:r>
            <a:r>
              <a:rPr lang="de-DE" dirty="0"/>
              <a:t> </a:t>
            </a:r>
            <a:r>
              <a:rPr lang="de-DE" dirty="0" err="1"/>
              <a:t>Organization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056D5F-00B7-154F-9686-A5DEC73EB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 err="1"/>
              <a:t>With</a:t>
            </a:r>
            <a:r>
              <a:rPr lang="de-DE" dirty="0"/>
              <a:t> an </a:t>
            </a:r>
            <a:r>
              <a:rPr lang="de-DE" dirty="0" err="1"/>
              <a:t>organization</a:t>
            </a:r>
            <a:r>
              <a:rPr lang="de-DE" dirty="0"/>
              <a:t>,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gain</a:t>
            </a:r>
            <a:r>
              <a:rPr lang="de-DE" dirty="0"/>
              <a:t> </a:t>
            </a:r>
            <a:r>
              <a:rPr lang="de-DE" dirty="0" err="1"/>
              <a:t>access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de-DE" dirty="0"/>
          </a:p>
          <a:p>
            <a:pPr lvl="1"/>
            <a:r>
              <a:rPr lang="de-DE" dirty="0" err="1"/>
              <a:t>Collaborate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others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develop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 </a:t>
            </a:r>
            <a:r>
              <a:rPr lang="de-DE" dirty="0" err="1"/>
              <a:t>service</a:t>
            </a:r>
            <a:endParaRPr lang="de-DE" dirty="0"/>
          </a:p>
          <a:p>
            <a:pPr lvl="1"/>
            <a:r>
              <a:rPr lang="de-DE" dirty="0"/>
              <a:t>Plan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track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defects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issues</a:t>
            </a:r>
            <a:endParaRPr lang="de-DE" dirty="0"/>
          </a:p>
          <a:p>
            <a:pPr lvl="1"/>
            <a:r>
              <a:rPr lang="de-DE" dirty="0"/>
              <a:t>Set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continuous</a:t>
            </a:r>
            <a:r>
              <a:rPr lang="de-DE" dirty="0"/>
              <a:t> </a:t>
            </a:r>
            <a:r>
              <a:rPr lang="de-DE" dirty="0" err="1"/>
              <a:t>integration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deployment</a:t>
            </a:r>
            <a:endParaRPr lang="de-DE" dirty="0"/>
          </a:p>
          <a:p>
            <a:pPr lvl="1"/>
            <a:r>
              <a:rPr lang="de-DE" dirty="0" err="1"/>
              <a:t>Integrate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services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  <a:p>
            <a:pPr lvl="1"/>
            <a:r>
              <a:rPr lang="de-DE" dirty="0" err="1"/>
              <a:t>Obtain</a:t>
            </a:r>
            <a:r>
              <a:rPr lang="de-DE" dirty="0"/>
              <a:t> additional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extensions</a:t>
            </a:r>
            <a:endParaRPr lang="de-DE" dirty="0"/>
          </a:p>
          <a:p>
            <a:pPr lvl="1"/>
            <a:r>
              <a:rPr lang="de-DE" dirty="0"/>
              <a:t>Create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projects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segment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0180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245A4E3-17CC-9E44-8F02-D15EE0B6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Azure</a:t>
            </a:r>
            <a:r>
              <a:rPr lang="de-DE" dirty="0"/>
              <a:t> </a:t>
            </a:r>
            <a:r>
              <a:rPr lang="de-DE" dirty="0" err="1"/>
              <a:t>DevOps</a:t>
            </a:r>
            <a:r>
              <a:rPr lang="de-DE" dirty="0"/>
              <a:t> </a:t>
            </a:r>
            <a:r>
              <a:rPr lang="de-DE" dirty="0" err="1"/>
              <a:t>Organization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57B89F-5898-3843-91EF-AD2CB43846CA}"/>
              </a:ext>
            </a:extLst>
          </p:cNvPr>
          <p:cNvSpPr txBox="1"/>
          <p:nvPr/>
        </p:nvSpPr>
        <p:spPr>
          <a:xfrm>
            <a:off x="1174282" y="1106904"/>
            <a:ext cx="6795436" cy="3214837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txBody>
          <a:bodyPr wrap="square" lIns="90000" rIns="90000" rtlCol="0">
            <a:noAutofit/>
          </a:bodyPr>
          <a:lstStyle/>
          <a:p>
            <a:pPr algn="l"/>
            <a:r>
              <a:rPr lang="de-DE" sz="2400" dirty="0" err="1">
                <a:solidFill>
                  <a:schemeClr val="tx1"/>
                </a:solidFill>
                <a:latin typeface="Calibri"/>
                <a:cs typeface="Calibri"/>
              </a:rPr>
              <a:t>DevOps</a:t>
            </a:r>
            <a:r>
              <a:rPr lang="de-DE" sz="240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lang="de-DE" sz="2400" dirty="0" err="1">
                <a:solidFill>
                  <a:schemeClr val="tx1"/>
                </a:solidFill>
                <a:latin typeface="Calibri"/>
                <a:cs typeface="Calibri"/>
              </a:rPr>
              <a:t>Organization</a:t>
            </a:r>
            <a:endParaRPr lang="de-DE" sz="2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E494B466-E2E0-004B-8717-32B7D7DB7AD9}"/>
              </a:ext>
            </a:extLst>
          </p:cNvPr>
          <p:cNvGrpSpPr/>
          <p:nvPr/>
        </p:nvGrpSpPr>
        <p:grpSpPr>
          <a:xfrm>
            <a:off x="1443790" y="1724075"/>
            <a:ext cx="5521073" cy="1885398"/>
            <a:chOff x="1116531" y="1916581"/>
            <a:chExt cx="5521073" cy="1885398"/>
          </a:xfrm>
        </p:grpSpPr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AB497029-BDEF-5C4E-B00E-05323164AC9B}"/>
                </a:ext>
              </a:extLst>
            </p:cNvPr>
            <p:cNvSpPr txBox="1"/>
            <p:nvPr/>
          </p:nvSpPr>
          <p:spPr>
            <a:xfrm>
              <a:off x="1116531" y="1944303"/>
              <a:ext cx="4013734" cy="1857676"/>
            </a:xfrm>
            <a:prstGeom prst="rect">
              <a:avLst/>
            </a:prstGeom>
            <a:noFill/>
            <a:ln w="38100">
              <a:solidFill>
                <a:schemeClr val="bg2"/>
              </a:solidFill>
            </a:ln>
          </p:spPr>
          <p:txBody>
            <a:bodyPr wrap="square" lIns="90000" rIns="90000" rtlCol="0">
              <a:noAutofit/>
            </a:bodyPr>
            <a:lstStyle/>
            <a:p>
              <a:pPr algn="l"/>
              <a:r>
                <a:rPr lang="de-DE" sz="2400" dirty="0">
                  <a:latin typeface="Calibri"/>
                  <a:cs typeface="Calibri"/>
                </a:rPr>
                <a:t>Project </a:t>
              </a:r>
              <a:r>
                <a:rPr lang="de-DE" sz="2400" dirty="0" err="1">
                  <a:latin typeface="Calibri"/>
                  <a:cs typeface="Calibri"/>
                </a:rPr>
                <a:t>One</a:t>
              </a:r>
              <a:endParaRPr lang="de-DE" sz="2400" dirty="0">
                <a:latin typeface="Calibri"/>
                <a:cs typeface="Calibri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AD7720CD-264B-DE47-8E1D-120C45847574}"/>
                </a:ext>
              </a:extLst>
            </p:cNvPr>
            <p:cNvSpPr txBox="1"/>
            <p:nvPr/>
          </p:nvSpPr>
          <p:spPr>
            <a:xfrm>
              <a:off x="2733575" y="2127183"/>
              <a:ext cx="1934678" cy="444567"/>
            </a:xfrm>
            <a:prstGeom prst="rect">
              <a:avLst/>
            </a:prstGeom>
            <a:noFill/>
            <a:ln w="25400">
              <a:solidFill>
                <a:schemeClr val="bg2"/>
              </a:solidFill>
            </a:ln>
          </p:spPr>
          <p:txBody>
            <a:bodyPr wrap="square" lIns="90000" rIns="90000" rtlCol="0">
              <a:noAutofit/>
            </a:bodyPr>
            <a:lstStyle/>
            <a:p>
              <a:pPr algn="l"/>
              <a:r>
                <a:rPr lang="de-DE" sz="2400" dirty="0" err="1">
                  <a:latin typeface="Calibri"/>
                  <a:cs typeface="Calibri"/>
                </a:rPr>
                <a:t>Repos</a:t>
              </a:r>
              <a:endParaRPr lang="de-DE" sz="2400" dirty="0">
                <a:latin typeface="Calibri"/>
                <a:cs typeface="Calibri"/>
              </a:endParaRP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6AA604D4-4603-604D-81AA-46ED27B22CCD}"/>
                </a:ext>
              </a:extLst>
            </p:cNvPr>
            <p:cNvSpPr txBox="1"/>
            <p:nvPr/>
          </p:nvSpPr>
          <p:spPr>
            <a:xfrm>
              <a:off x="2733575" y="2650857"/>
              <a:ext cx="1934678" cy="444567"/>
            </a:xfrm>
            <a:prstGeom prst="rect">
              <a:avLst/>
            </a:prstGeom>
            <a:noFill/>
            <a:ln w="25400">
              <a:solidFill>
                <a:schemeClr val="bg2"/>
              </a:solidFill>
            </a:ln>
          </p:spPr>
          <p:txBody>
            <a:bodyPr wrap="square" lIns="90000" rIns="90000" rtlCol="0">
              <a:noAutofit/>
            </a:bodyPr>
            <a:lstStyle/>
            <a:p>
              <a:pPr algn="l"/>
              <a:r>
                <a:rPr lang="de-DE" sz="2400" dirty="0">
                  <a:latin typeface="Calibri"/>
                  <a:cs typeface="Calibri"/>
                </a:rPr>
                <a:t>Pipelines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5D8BBA2-D860-244C-B6AA-11C34781ADE8}"/>
                </a:ext>
              </a:extLst>
            </p:cNvPr>
            <p:cNvSpPr txBox="1"/>
            <p:nvPr/>
          </p:nvSpPr>
          <p:spPr>
            <a:xfrm>
              <a:off x="2733575" y="3174682"/>
              <a:ext cx="1934678" cy="444567"/>
            </a:xfrm>
            <a:prstGeom prst="rect">
              <a:avLst/>
            </a:prstGeom>
            <a:noFill/>
            <a:ln w="25400">
              <a:solidFill>
                <a:schemeClr val="bg2"/>
              </a:solidFill>
            </a:ln>
          </p:spPr>
          <p:txBody>
            <a:bodyPr wrap="square" lIns="90000" rIns="90000" rtlCol="0">
              <a:noAutofit/>
            </a:bodyPr>
            <a:lstStyle/>
            <a:p>
              <a:pPr algn="l"/>
              <a:r>
                <a:rPr lang="de-DE" sz="2400" dirty="0" err="1">
                  <a:latin typeface="Calibri"/>
                  <a:cs typeface="Calibri"/>
                </a:rPr>
                <a:t>Artifacts</a:t>
              </a:r>
              <a:endParaRPr lang="de-DE" sz="2400" dirty="0">
                <a:latin typeface="Calibri"/>
                <a:cs typeface="Calibri"/>
              </a:endParaRPr>
            </a:p>
          </p:txBody>
        </p:sp>
        <p:sp>
          <p:nvSpPr>
            <p:cNvPr id="13" name="Pfeil nach rechts 12">
              <a:extLst>
                <a:ext uri="{FF2B5EF4-FFF2-40B4-BE49-F238E27FC236}">
                  <a16:creationId xmlns:a16="http://schemas.microsoft.com/office/drawing/2014/main" id="{68BC0CC5-61AE-224A-8F0D-F87186E8D2B5}"/>
                </a:ext>
              </a:extLst>
            </p:cNvPr>
            <p:cNvSpPr/>
            <p:nvPr/>
          </p:nvSpPr>
          <p:spPr>
            <a:xfrm rot="19589480">
              <a:off x="5130265" y="2389020"/>
              <a:ext cx="1020278" cy="484120"/>
            </a:xfrm>
            <a:prstGeom prst="rightArrow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4" name="Pfeil nach rechts 13">
              <a:extLst>
                <a:ext uri="{FF2B5EF4-FFF2-40B4-BE49-F238E27FC236}">
                  <a16:creationId xmlns:a16="http://schemas.microsoft.com/office/drawing/2014/main" id="{7984B77F-36D7-6648-A965-2B0740D36DA6}"/>
                </a:ext>
              </a:extLst>
            </p:cNvPr>
            <p:cNvSpPr/>
            <p:nvPr/>
          </p:nvSpPr>
          <p:spPr>
            <a:xfrm rot="2010520" flipV="1">
              <a:off x="5130265" y="2872480"/>
              <a:ext cx="1020278" cy="484120"/>
            </a:xfrm>
            <a:prstGeom prst="rightArrow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5" name="Pfeil nach rechts 14">
              <a:extLst>
                <a:ext uri="{FF2B5EF4-FFF2-40B4-BE49-F238E27FC236}">
                  <a16:creationId xmlns:a16="http://schemas.microsoft.com/office/drawing/2014/main" id="{AF93D91D-96C9-354A-9F85-E05391C67999}"/>
                </a:ext>
              </a:extLst>
            </p:cNvPr>
            <p:cNvSpPr/>
            <p:nvPr/>
          </p:nvSpPr>
          <p:spPr>
            <a:xfrm>
              <a:off x="5130265" y="2630090"/>
              <a:ext cx="1020278" cy="484120"/>
            </a:xfrm>
            <a:prstGeom prst="rightArrow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FF6D1132-F596-8242-9C02-0532BF7BF88A}"/>
                </a:ext>
              </a:extLst>
            </p:cNvPr>
            <p:cNvSpPr txBox="1"/>
            <p:nvPr/>
          </p:nvSpPr>
          <p:spPr>
            <a:xfrm rot="16200000">
              <a:off x="5429225" y="2593600"/>
              <a:ext cx="1885398" cy="531360"/>
            </a:xfrm>
            <a:prstGeom prst="rect">
              <a:avLst/>
            </a:prstGeom>
            <a:noFill/>
            <a:ln>
              <a:solidFill>
                <a:schemeClr val="bg2"/>
              </a:solidFill>
            </a:ln>
          </p:spPr>
          <p:txBody>
            <a:bodyPr wrap="none" lIns="0" rtlCol="0">
              <a:noAutofit/>
            </a:bodyPr>
            <a:lstStyle/>
            <a:p>
              <a:pPr algn="l"/>
              <a:r>
                <a:rPr lang="de-DE" sz="2400" dirty="0" err="1">
                  <a:latin typeface="Calibri"/>
                  <a:cs typeface="Calibri"/>
                </a:rPr>
                <a:t>Azure</a:t>
              </a:r>
              <a:r>
                <a:rPr lang="de-DE" sz="2400" dirty="0">
                  <a:latin typeface="Calibri"/>
                  <a:cs typeface="Calibri"/>
                </a:rPr>
                <a:t> Services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726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0245A4E3-17CC-9E44-8F02-D15EE0B6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Azure</a:t>
            </a:r>
            <a:r>
              <a:rPr lang="de-DE" dirty="0"/>
              <a:t> </a:t>
            </a:r>
            <a:r>
              <a:rPr lang="de-DE" dirty="0" err="1"/>
              <a:t>DevOps</a:t>
            </a:r>
            <a:r>
              <a:rPr lang="de-DE" dirty="0"/>
              <a:t> </a:t>
            </a:r>
            <a:r>
              <a:rPr lang="de-DE" dirty="0" err="1"/>
              <a:t>Organization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57B89F-5898-3843-91EF-AD2CB43846CA}"/>
              </a:ext>
            </a:extLst>
          </p:cNvPr>
          <p:cNvSpPr txBox="1"/>
          <p:nvPr/>
        </p:nvSpPr>
        <p:spPr>
          <a:xfrm>
            <a:off x="1174282" y="1106904"/>
            <a:ext cx="6795436" cy="3214837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txBody>
          <a:bodyPr wrap="square" lIns="90000" rIns="90000" rtlCol="0">
            <a:noAutofit/>
          </a:bodyPr>
          <a:lstStyle/>
          <a:p>
            <a:pPr algn="l"/>
            <a:r>
              <a:rPr lang="de-DE" sz="2400" dirty="0" err="1">
                <a:solidFill>
                  <a:schemeClr val="tx1"/>
                </a:solidFill>
                <a:latin typeface="Calibri"/>
                <a:cs typeface="Calibri"/>
              </a:rPr>
              <a:t>DevOps</a:t>
            </a:r>
            <a:r>
              <a:rPr lang="de-DE" sz="2400" dirty="0">
                <a:solidFill>
                  <a:schemeClr val="tx1"/>
                </a:solidFill>
                <a:latin typeface="Calibri"/>
                <a:cs typeface="Calibri"/>
              </a:rPr>
              <a:t> </a:t>
            </a:r>
            <a:r>
              <a:rPr lang="de-DE" sz="2400" dirty="0" err="1">
                <a:solidFill>
                  <a:schemeClr val="tx1"/>
                </a:solidFill>
                <a:latin typeface="Calibri"/>
                <a:cs typeface="Calibri"/>
              </a:rPr>
              <a:t>Organization</a:t>
            </a:r>
            <a:endParaRPr lang="de-DE" sz="2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E494B466-E2E0-004B-8717-32B7D7DB7AD9}"/>
              </a:ext>
            </a:extLst>
          </p:cNvPr>
          <p:cNvGrpSpPr/>
          <p:nvPr/>
        </p:nvGrpSpPr>
        <p:grpSpPr>
          <a:xfrm>
            <a:off x="1443790" y="1724075"/>
            <a:ext cx="5521073" cy="1885398"/>
            <a:chOff x="1116531" y="1916581"/>
            <a:chExt cx="5521073" cy="1885398"/>
          </a:xfrm>
        </p:grpSpPr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AB497029-BDEF-5C4E-B00E-05323164AC9B}"/>
                </a:ext>
              </a:extLst>
            </p:cNvPr>
            <p:cNvSpPr txBox="1"/>
            <p:nvPr/>
          </p:nvSpPr>
          <p:spPr>
            <a:xfrm>
              <a:off x="1116531" y="1944303"/>
              <a:ext cx="4013734" cy="1857676"/>
            </a:xfrm>
            <a:prstGeom prst="rect">
              <a:avLst/>
            </a:prstGeom>
            <a:noFill/>
            <a:ln w="38100">
              <a:solidFill>
                <a:schemeClr val="bg2">
                  <a:alpha val="15000"/>
                </a:schemeClr>
              </a:solidFill>
            </a:ln>
          </p:spPr>
          <p:txBody>
            <a:bodyPr wrap="square" lIns="90000" rIns="90000" rtlCol="0">
              <a:noAutofit/>
            </a:bodyPr>
            <a:lstStyle/>
            <a:p>
              <a:pPr algn="l"/>
              <a:r>
                <a:rPr lang="de-DE" sz="2400" dirty="0">
                  <a:solidFill>
                    <a:schemeClr val="bg1">
                      <a:lumMod val="75000"/>
                    </a:schemeClr>
                  </a:solidFill>
                  <a:latin typeface="Calibri"/>
                  <a:cs typeface="Calibri"/>
                </a:rPr>
                <a:t>Project </a:t>
              </a:r>
              <a:r>
                <a:rPr lang="de-DE" sz="2400" dirty="0" err="1">
                  <a:solidFill>
                    <a:schemeClr val="bg1">
                      <a:lumMod val="75000"/>
                    </a:schemeClr>
                  </a:solidFill>
                  <a:latin typeface="Calibri"/>
                  <a:cs typeface="Calibri"/>
                </a:rPr>
                <a:t>One</a:t>
              </a:r>
              <a:endParaRPr lang="de-DE" sz="24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AD7720CD-264B-DE47-8E1D-120C45847574}"/>
                </a:ext>
              </a:extLst>
            </p:cNvPr>
            <p:cNvSpPr txBox="1"/>
            <p:nvPr/>
          </p:nvSpPr>
          <p:spPr>
            <a:xfrm>
              <a:off x="2733575" y="2127183"/>
              <a:ext cx="1934678" cy="444567"/>
            </a:xfrm>
            <a:prstGeom prst="rect">
              <a:avLst/>
            </a:prstGeom>
            <a:noFill/>
            <a:ln w="25400">
              <a:solidFill>
                <a:schemeClr val="bg2">
                  <a:alpha val="15000"/>
                </a:schemeClr>
              </a:solidFill>
            </a:ln>
          </p:spPr>
          <p:txBody>
            <a:bodyPr wrap="square" lIns="90000" rIns="90000" rtlCol="0">
              <a:noAutofit/>
            </a:bodyPr>
            <a:lstStyle/>
            <a:p>
              <a:pPr algn="l"/>
              <a:r>
                <a:rPr lang="de-DE" sz="2400" dirty="0" err="1">
                  <a:solidFill>
                    <a:schemeClr val="bg1">
                      <a:lumMod val="75000"/>
                    </a:schemeClr>
                  </a:solidFill>
                  <a:latin typeface="Calibri"/>
                  <a:cs typeface="Calibri"/>
                </a:rPr>
                <a:t>Repos</a:t>
              </a:r>
              <a:endParaRPr lang="de-DE" sz="24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6AA604D4-4603-604D-81AA-46ED27B22CCD}"/>
                </a:ext>
              </a:extLst>
            </p:cNvPr>
            <p:cNvSpPr txBox="1"/>
            <p:nvPr/>
          </p:nvSpPr>
          <p:spPr>
            <a:xfrm>
              <a:off x="2733575" y="2650857"/>
              <a:ext cx="1934678" cy="444567"/>
            </a:xfrm>
            <a:prstGeom prst="rect">
              <a:avLst/>
            </a:prstGeom>
            <a:noFill/>
            <a:ln w="25400">
              <a:solidFill>
                <a:schemeClr val="bg2">
                  <a:alpha val="15000"/>
                </a:schemeClr>
              </a:solidFill>
            </a:ln>
          </p:spPr>
          <p:txBody>
            <a:bodyPr wrap="square" lIns="90000" rIns="90000" rtlCol="0">
              <a:noAutofit/>
            </a:bodyPr>
            <a:lstStyle/>
            <a:p>
              <a:pPr algn="l"/>
              <a:r>
                <a:rPr lang="de-DE" sz="2400" dirty="0">
                  <a:solidFill>
                    <a:schemeClr val="bg1">
                      <a:lumMod val="75000"/>
                    </a:schemeClr>
                  </a:solidFill>
                  <a:latin typeface="Calibri"/>
                  <a:cs typeface="Calibri"/>
                </a:rPr>
                <a:t>Pipelines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5D8BBA2-D860-244C-B6AA-11C34781ADE8}"/>
                </a:ext>
              </a:extLst>
            </p:cNvPr>
            <p:cNvSpPr txBox="1"/>
            <p:nvPr/>
          </p:nvSpPr>
          <p:spPr>
            <a:xfrm>
              <a:off x="2733575" y="3174682"/>
              <a:ext cx="1934678" cy="444567"/>
            </a:xfrm>
            <a:prstGeom prst="rect">
              <a:avLst/>
            </a:prstGeom>
            <a:noFill/>
            <a:ln w="25400">
              <a:solidFill>
                <a:schemeClr val="bg2">
                  <a:alpha val="15000"/>
                </a:schemeClr>
              </a:solidFill>
            </a:ln>
          </p:spPr>
          <p:txBody>
            <a:bodyPr wrap="square" lIns="90000" rIns="90000" rtlCol="0">
              <a:noAutofit/>
            </a:bodyPr>
            <a:lstStyle/>
            <a:p>
              <a:pPr algn="l"/>
              <a:r>
                <a:rPr lang="de-DE" sz="2400" dirty="0" err="1">
                  <a:solidFill>
                    <a:schemeClr val="bg1">
                      <a:lumMod val="75000"/>
                    </a:schemeClr>
                  </a:solidFill>
                  <a:latin typeface="Calibri"/>
                  <a:cs typeface="Calibri"/>
                </a:rPr>
                <a:t>Artifacts</a:t>
              </a:r>
              <a:endParaRPr lang="de-DE" sz="2400" dirty="0">
                <a:solidFill>
                  <a:schemeClr val="bg1">
                    <a:lumMod val="75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13" name="Pfeil nach rechts 12">
              <a:extLst>
                <a:ext uri="{FF2B5EF4-FFF2-40B4-BE49-F238E27FC236}">
                  <a16:creationId xmlns:a16="http://schemas.microsoft.com/office/drawing/2014/main" id="{68BC0CC5-61AE-224A-8F0D-F87186E8D2B5}"/>
                </a:ext>
              </a:extLst>
            </p:cNvPr>
            <p:cNvSpPr/>
            <p:nvPr/>
          </p:nvSpPr>
          <p:spPr>
            <a:xfrm rot="19589480">
              <a:off x="5130265" y="2389020"/>
              <a:ext cx="1020278" cy="484120"/>
            </a:xfrm>
            <a:prstGeom prst="rightArrow">
              <a:avLst/>
            </a:prstGeom>
            <a:solidFill>
              <a:schemeClr val="bg2">
                <a:alpha val="15000"/>
              </a:schemeClr>
            </a:solidFill>
            <a:ln>
              <a:solidFill>
                <a:schemeClr val="bg2">
                  <a:alpha val="1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4" name="Pfeil nach rechts 13">
              <a:extLst>
                <a:ext uri="{FF2B5EF4-FFF2-40B4-BE49-F238E27FC236}">
                  <a16:creationId xmlns:a16="http://schemas.microsoft.com/office/drawing/2014/main" id="{7984B77F-36D7-6648-A965-2B0740D36DA6}"/>
                </a:ext>
              </a:extLst>
            </p:cNvPr>
            <p:cNvSpPr/>
            <p:nvPr/>
          </p:nvSpPr>
          <p:spPr>
            <a:xfrm rot="2010520" flipV="1">
              <a:off x="5130265" y="2872480"/>
              <a:ext cx="1020278" cy="484120"/>
            </a:xfrm>
            <a:prstGeom prst="rightArrow">
              <a:avLst/>
            </a:prstGeom>
            <a:solidFill>
              <a:schemeClr val="bg2">
                <a:alpha val="15000"/>
              </a:schemeClr>
            </a:solidFill>
            <a:ln>
              <a:solidFill>
                <a:schemeClr val="bg2">
                  <a:alpha val="1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5" name="Pfeil nach rechts 14">
              <a:extLst>
                <a:ext uri="{FF2B5EF4-FFF2-40B4-BE49-F238E27FC236}">
                  <a16:creationId xmlns:a16="http://schemas.microsoft.com/office/drawing/2014/main" id="{AF93D91D-96C9-354A-9F85-E05391C67999}"/>
                </a:ext>
              </a:extLst>
            </p:cNvPr>
            <p:cNvSpPr/>
            <p:nvPr/>
          </p:nvSpPr>
          <p:spPr>
            <a:xfrm>
              <a:off x="5130265" y="2630090"/>
              <a:ext cx="1020278" cy="484120"/>
            </a:xfrm>
            <a:prstGeom prst="rightArrow">
              <a:avLst/>
            </a:prstGeom>
            <a:solidFill>
              <a:schemeClr val="bg2">
                <a:alpha val="15000"/>
              </a:schemeClr>
            </a:solidFill>
            <a:ln>
              <a:solidFill>
                <a:schemeClr val="bg2">
                  <a:alpha val="1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FF6D1132-F596-8242-9C02-0532BF7BF88A}"/>
                </a:ext>
              </a:extLst>
            </p:cNvPr>
            <p:cNvSpPr txBox="1"/>
            <p:nvPr/>
          </p:nvSpPr>
          <p:spPr>
            <a:xfrm rot="16200000">
              <a:off x="5429225" y="2593600"/>
              <a:ext cx="1885398" cy="531360"/>
            </a:xfrm>
            <a:prstGeom prst="rect">
              <a:avLst/>
            </a:prstGeom>
            <a:noFill/>
            <a:ln>
              <a:solidFill>
                <a:schemeClr val="bg2">
                  <a:alpha val="15000"/>
                </a:schemeClr>
              </a:solidFill>
            </a:ln>
          </p:spPr>
          <p:txBody>
            <a:bodyPr wrap="none" lIns="0" rtlCol="0">
              <a:noAutofit/>
            </a:bodyPr>
            <a:lstStyle/>
            <a:p>
              <a:pPr algn="l"/>
              <a:r>
                <a:rPr lang="de-DE" sz="2400" dirty="0" err="1">
                  <a:solidFill>
                    <a:schemeClr val="bg1">
                      <a:lumMod val="75000"/>
                    </a:schemeClr>
                  </a:solidFill>
                  <a:latin typeface="Calibri"/>
                  <a:cs typeface="Calibri"/>
                </a:rPr>
                <a:t>Azure</a:t>
              </a:r>
              <a:r>
                <a:rPr lang="de-DE" sz="2400" dirty="0">
                  <a:solidFill>
                    <a:schemeClr val="bg1">
                      <a:lumMod val="75000"/>
                    </a:schemeClr>
                  </a:solidFill>
                  <a:latin typeface="Calibri"/>
                  <a:cs typeface="Calibri"/>
                </a:rPr>
                <a:t> Services</a:t>
              </a:r>
            </a:p>
          </p:txBody>
        </p:sp>
      </p:grpSp>
      <p:sp>
        <p:nvSpPr>
          <p:cNvPr id="34" name="Textfeld 33">
            <a:extLst>
              <a:ext uri="{FF2B5EF4-FFF2-40B4-BE49-F238E27FC236}">
                <a16:creationId xmlns:a16="http://schemas.microsoft.com/office/drawing/2014/main" id="{17C543A8-EDC6-A845-8F83-8CD727719D35}"/>
              </a:ext>
            </a:extLst>
          </p:cNvPr>
          <p:cNvSpPr txBox="1"/>
          <p:nvPr/>
        </p:nvSpPr>
        <p:spPr>
          <a:xfrm>
            <a:off x="1981201" y="2196513"/>
            <a:ext cx="4013734" cy="1857676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txBody>
          <a:bodyPr wrap="square" lIns="90000" rIns="90000" rtlCol="0">
            <a:noAutofit/>
          </a:bodyPr>
          <a:lstStyle/>
          <a:p>
            <a:pPr algn="l"/>
            <a:r>
              <a:rPr lang="de-DE" sz="2400" dirty="0">
                <a:solidFill>
                  <a:schemeClr val="tx1"/>
                </a:solidFill>
                <a:latin typeface="Calibri"/>
                <a:cs typeface="Calibri"/>
              </a:rPr>
              <a:t>Project </a:t>
            </a:r>
            <a:r>
              <a:rPr lang="de-DE" sz="2400" dirty="0" err="1">
                <a:solidFill>
                  <a:schemeClr val="tx1"/>
                </a:solidFill>
                <a:latin typeface="Calibri"/>
                <a:cs typeface="Calibri"/>
              </a:rPr>
              <a:t>Two</a:t>
            </a:r>
            <a:endParaRPr lang="de-DE" sz="2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46219E6C-7565-6849-A78E-2EB8750699D5}"/>
              </a:ext>
            </a:extLst>
          </p:cNvPr>
          <p:cNvSpPr txBox="1"/>
          <p:nvPr/>
        </p:nvSpPr>
        <p:spPr>
          <a:xfrm>
            <a:off x="3598245" y="2379393"/>
            <a:ext cx="1934678" cy="444567"/>
          </a:xfrm>
          <a:prstGeom prst="rect">
            <a:avLst/>
          </a:prstGeom>
          <a:noFill/>
          <a:ln w="25400">
            <a:solidFill>
              <a:schemeClr val="bg2"/>
            </a:solidFill>
          </a:ln>
        </p:spPr>
        <p:txBody>
          <a:bodyPr wrap="square" lIns="90000" rIns="90000" rtlCol="0">
            <a:noAutofit/>
          </a:bodyPr>
          <a:lstStyle/>
          <a:p>
            <a:pPr algn="l"/>
            <a:r>
              <a:rPr lang="de-DE" sz="2400" dirty="0" err="1">
                <a:solidFill>
                  <a:schemeClr val="tx1"/>
                </a:solidFill>
                <a:latin typeface="Calibri"/>
                <a:cs typeface="Calibri"/>
              </a:rPr>
              <a:t>Repos</a:t>
            </a:r>
            <a:endParaRPr lang="de-DE" sz="2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B7A7E8CF-C2C3-EE49-8CD4-A2BB575E9866}"/>
              </a:ext>
            </a:extLst>
          </p:cNvPr>
          <p:cNvSpPr txBox="1"/>
          <p:nvPr/>
        </p:nvSpPr>
        <p:spPr>
          <a:xfrm>
            <a:off x="3598245" y="2903067"/>
            <a:ext cx="1934678" cy="444567"/>
          </a:xfrm>
          <a:prstGeom prst="rect">
            <a:avLst/>
          </a:prstGeom>
          <a:noFill/>
          <a:ln w="25400">
            <a:solidFill>
              <a:schemeClr val="bg2"/>
            </a:solidFill>
          </a:ln>
        </p:spPr>
        <p:txBody>
          <a:bodyPr wrap="square" lIns="90000" rIns="90000" rtlCol="0">
            <a:noAutofit/>
          </a:bodyPr>
          <a:lstStyle/>
          <a:p>
            <a:pPr algn="l"/>
            <a:r>
              <a:rPr lang="de-DE" sz="2400" dirty="0">
                <a:solidFill>
                  <a:schemeClr val="tx1"/>
                </a:solidFill>
                <a:latin typeface="Calibri"/>
                <a:cs typeface="Calibri"/>
              </a:rPr>
              <a:t>Pipelines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E68D0FE1-5301-B544-9DF1-1581001434AA}"/>
              </a:ext>
            </a:extLst>
          </p:cNvPr>
          <p:cNvSpPr txBox="1"/>
          <p:nvPr/>
        </p:nvSpPr>
        <p:spPr>
          <a:xfrm>
            <a:off x="3598245" y="3426892"/>
            <a:ext cx="1934678" cy="444567"/>
          </a:xfrm>
          <a:prstGeom prst="rect">
            <a:avLst/>
          </a:prstGeom>
          <a:noFill/>
          <a:ln w="25400">
            <a:solidFill>
              <a:schemeClr val="bg2"/>
            </a:solidFill>
          </a:ln>
        </p:spPr>
        <p:txBody>
          <a:bodyPr wrap="square" lIns="90000" rIns="90000" rtlCol="0">
            <a:noAutofit/>
          </a:bodyPr>
          <a:lstStyle/>
          <a:p>
            <a:pPr algn="l"/>
            <a:r>
              <a:rPr lang="de-DE" sz="2400" dirty="0" err="1">
                <a:solidFill>
                  <a:schemeClr val="tx1"/>
                </a:solidFill>
                <a:latin typeface="Calibri"/>
                <a:cs typeface="Calibri"/>
              </a:rPr>
              <a:t>Artifacts</a:t>
            </a:r>
            <a:endParaRPr lang="de-DE" sz="2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38" name="Pfeil nach rechts 37">
            <a:extLst>
              <a:ext uri="{FF2B5EF4-FFF2-40B4-BE49-F238E27FC236}">
                <a16:creationId xmlns:a16="http://schemas.microsoft.com/office/drawing/2014/main" id="{E4A0EB59-9CE4-BE40-824C-6674A1FAD553}"/>
              </a:ext>
            </a:extLst>
          </p:cNvPr>
          <p:cNvSpPr/>
          <p:nvPr/>
        </p:nvSpPr>
        <p:spPr>
          <a:xfrm rot="19589480">
            <a:off x="5994935" y="2641230"/>
            <a:ext cx="1020278" cy="484120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Pfeil nach rechts 38">
            <a:extLst>
              <a:ext uri="{FF2B5EF4-FFF2-40B4-BE49-F238E27FC236}">
                <a16:creationId xmlns:a16="http://schemas.microsoft.com/office/drawing/2014/main" id="{268302F4-8145-194A-B1A2-ED9351CC98CE}"/>
              </a:ext>
            </a:extLst>
          </p:cNvPr>
          <p:cNvSpPr/>
          <p:nvPr/>
        </p:nvSpPr>
        <p:spPr>
          <a:xfrm rot="2010520" flipV="1">
            <a:off x="5994935" y="3124690"/>
            <a:ext cx="1020278" cy="484120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Pfeil nach rechts 39">
            <a:extLst>
              <a:ext uri="{FF2B5EF4-FFF2-40B4-BE49-F238E27FC236}">
                <a16:creationId xmlns:a16="http://schemas.microsoft.com/office/drawing/2014/main" id="{181EEA83-EABF-204E-AA35-F741BF6D3E7E}"/>
              </a:ext>
            </a:extLst>
          </p:cNvPr>
          <p:cNvSpPr/>
          <p:nvPr/>
        </p:nvSpPr>
        <p:spPr>
          <a:xfrm>
            <a:off x="5994935" y="2882300"/>
            <a:ext cx="1020278" cy="484120"/>
          </a:xfrm>
          <a:prstGeom prst="rightArrow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Textfeld 40">
            <a:extLst>
              <a:ext uri="{FF2B5EF4-FFF2-40B4-BE49-F238E27FC236}">
                <a16:creationId xmlns:a16="http://schemas.microsoft.com/office/drawing/2014/main" id="{A1FE685A-B7A7-ED4F-B50E-64FACF386B33}"/>
              </a:ext>
            </a:extLst>
          </p:cNvPr>
          <p:cNvSpPr txBox="1"/>
          <p:nvPr/>
        </p:nvSpPr>
        <p:spPr>
          <a:xfrm rot="16200000">
            <a:off x="6293895" y="2845810"/>
            <a:ext cx="1885398" cy="531360"/>
          </a:xfrm>
          <a:prstGeom prst="rect">
            <a:avLst/>
          </a:prstGeom>
          <a:noFill/>
        </p:spPr>
        <p:txBody>
          <a:bodyPr wrap="none" lIns="0" rtlCol="0">
            <a:noAutofit/>
          </a:bodyPr>
          <a:lstStyle/>
          <a:p>
            <a:pPr algn="l"/>
            <a:r>
              <a:rPr lang="de-DE" sz="2400" dirty="0" err="1">
                <a:solidFill>
                  <a:schemeClr val="tx1"/>
                </a:solidFill>
                <a:latin typeface="Calibri"/>
                <a:cs typeface="Calibri"/>
              </a:rPr>
              <a:t>Azure</a:t>
            </a:r>
            <a:r>
              <a:rPr lang="de-DE" sz="2400" dirty="0">
                <a:solidFill>
                  <a:schemeClr val="tx1"/>
                </a:solidFill>
                <a:latin typeface="Calibri"/>
                <a:cs typeface="Calibri"/>
              </a:rPr>
              <a:t> Services</a:t>
            </a:r>
          </a:p>
        </p:txBody>
      </p:sp>
    </p:spTree>
    <p:extLst>
      <p:ext uri="{BB962C8B-B14F-4D97-AF65-F5344CB8AC3E}">
        <p14:creationId xmlns:p14="http://schemas.microsoft.com/office/powerpoint/2010/main" val="130483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D63D5C-3ADA-D047-A0C8-E63A37747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Azure </a:t>
            </a:r>
            <a:r>
              <a:rPr lang="en-DE" dirty="0"/>
              <a:t>Pipelines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D0E939B-4506-DA45-AE26-15D9E6CFFD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3088" y="1414915"/>
            <a:ext cx="8010428" cy="2723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4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D63D5C-3ADA-D047-A0C8-E63A37747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/>
          <a:lstStyle/>
          <a:p>
            <a:r>
              <a:rPr lang="en-DE"/>
              <a:t>Azure Pipeline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azure-pipelines.yml</a:t>
            </a:r>
            <a:endParaRPr lang="en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1E7D228-EA29-3647-8DB9-F8A67402F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trigger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resources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self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variables: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dockerRegistryServiceConnection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'f3b74647-1710-4aa0-abfc-4da499cbc745'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imageRepository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cappsecuploader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containerRegistry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'c1appsecuploaderregistry2.azurecr.io'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dockerfilePath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'**/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Dockerfile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tag: '$(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Build.BuildId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)'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imagePullSecret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'c1appsecuploaderregistry2f127-auth'</a:t>
            </a: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# Agent VM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vmImageName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ubuntu-latest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1182909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D63D5C-3ADA-D047-A0C8-E63A37747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/>
          <a:lstStyle/>
          <a:p>
            <a:r>
              <a:rPr lang="en-DE"/>
              <a:t>Azure Pipeline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azure-pipelines.yml</a:t>
            </a:r>
            <a:endParaRPr lang="en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A77ED1E4-7781-9846-AB02-ED7A39FCB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stages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stage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stage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jobs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job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pool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vmImage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$(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vmImageName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steps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Docker@2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push an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command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buildAndPush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repository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$(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imageRepository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dockerfile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$(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dockerfilePath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containerRegistry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$(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dockerRegistryServiceConnection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tags: $(tag)</a:t>
            </a: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upload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manifests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artifact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manifests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85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D63D5C-3ADA-D047-A0C8-E63A37747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/>
          <a:lstStyle/>
          <a:p>
            <a:r>
              <a:rPr lang="en-DE"/>
              <a:t>Azure Pipeline</a:t>
            </a:r>
            <a:r>
              <a:rPr lang="de-DE" dirty="0"/>
              <a:t> </a:t>
            </a:r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azure-pipelines.yml</a:t>
            </a:r>
            <a:endParaRPr lang="en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1E7D228-EA29-3647-8DB9-F8A67402F5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stage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stage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dependsOn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jobs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deployment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pool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vmImage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$(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vmImageName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environment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'mawinklerc1appsecuploader-1012.appcluster-default-1871‘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strategy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runOnce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steps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KubernetesManifest@0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Create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imagePullSecret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...</a:t>
            </a: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task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KubernetesManifest@0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Deploy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Kubernetes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... </a:t>
            </a:r>
          </a:p>
        </p:txBody>
      </p:sp>
    </p:spTree>
    <p:extLst>
      <p:ext uri="{BB962C8B-B14F-4D97-AF65-F5344CB8AC3E}">
        <p14:creationId xmlns:p14="http://schemas.microsoft.com/office/powerpoint/2010/main" val="215639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M 2019 Design">
  <a:themeElements>
    <a:clrScheme name="TM Final">
      <a:dk1>
        <a:srgbClr val="4D4D4F"/>
      </a:dk1>
      <a:lt1>
        <a:srgbClr val="FFFFFF"/>
      </a:lt1>
      <a:dk2>
        <a:srgbClr val="D71920"/>
      </a:dk2>
      <a:lt2>
        <a:srgbClr val="B01116"/>
      </a:lt2>
      <a:accent1>
        <a:srgbClr val="E6E7E8"/>
      </a:accent1>
      <a:accent2>
        <a:srgbClr val="F57B20"/>
      </a:accent2>
      <a:accent3>
        <a:srgbClr val="D60C8C"/>
      </a:accent3>
      <a:accent4>
        <a:srgbClr val="00A4E4"/>
      </a:accent4>
      <a:accent5>
        <a:srgbClr val="00467F"/>
      </a:accent5>
      <a:accent6>
        <a:srgbClr val="00A94F"/>
      </a:accent6>
      <a:hlink>
        <a:srgbClr val="B01116"/>
      </a:hlink>
      <a:folHlink>
        <a:srgbClr val="D7192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prstDash val="sysDot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dirty="0">
            <a:solidFill>
              <a:schemeClr val="tx1"/>
            </a:solidFill>
            <a:latin typeface="Calibri"/>
            <a:cs typeface="Calibri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M 2019 Design" id="{85C7B7AD-4278-DD41-ADF8-B2E3200B5165}" vid="{047AFC45-977D-4F44-8803-B49842CEF55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 2019 Design</Template>
  <TotalTime>5</TotalTime>
  <Words>530</Words>
  <Application>Microsoft Macintosh PowerPoint</Application>
  <PresentationFormat>On-screen Show (16:9)</PresentationFormat>
  <Paragraphs>121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Courier New</vt:lpstr>
      <vt:lpstr>TM 2019 Design</vt:lpstr>
      <vt:lpstr>Pipelining w/ Azure</vt:lpstr>
      <vt:lpstr>Azure DevOps</vt:lpstr>
      <vt:lpstr>Azure DevOps Organization</vt:lpstr>
      <vt:lpstr>Azure DevOps Organization</vt:lpstr>
      <vt:lpstr>Azure DevOps Organization</vt:lpstr>
      <vt:lpstr>Azure Pipelines</vt:lpstr>
      <vt:lpstr>Azure Pipeline uses azure-pipelines.yml</vt:lpstr>
      <vt:lpstr>Azure Pipeline uses azure-pipelines.yml</vt:lpstr>
      <vt:lpstr>Azure Pipeline uses azure-pipelines.yml</vt:lpstr>
      <vt:lpstr>Smart Check in azure-pipelines.yml</vt:lpstr>
      <vt:lpstr>Azure Container Registry</vt:lpstr>
      <vt:lpstr>Azure Container Registry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MOADDS-NG</dc:title>
  <dc:creator>Markus Winkler (SAL-DE)</dc:creator>
  <cp:lastModifiedBy>Markus Winkler (SE-DE)</cp:lastModifiedBy>
  <cp:revision>93</cp:revision>
  <dcterms:created xsi:type="dcterms:W3CDTF">2019-10-22T08:10:36Z</dcterms:created>
  <dcterms:modified xsi:type="dcterms:W3CDTF">2020-10-21T09:23:29Z</dcterms:modified>
</cp:coreProperties>
</file>

<file path=docProps/thumbnail.jpeg>
</file>